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38"/>
  </p:notesMasterIdLst>
  <p:handoutMasterIdLst>
    <p:handoutMasterId r:id="rId39"/>
  </p:handoutMasterIdLst>
  <p:sldIdLst>
    <p:sldId id="274" r:id="rId4"/>
    <p:sldId id="276" r:id="rId5"/>
    <p:sldId id="420" r:id="rId6"/>
    <p:sldId id="428" r:id="rId7"/>
    <p:sldId id="429" r:id="rId8"/>
    <p:sldId id="432" r:id="rId9"/>
    <p:sldId id="433" r:id="rId10"/>
    <p:sldId id="434" r:id="rId11"/>
    <p:sldId id="430" r:id="rId12"/>
    <p:sldId id="431" r:id="rId13"/>
    <p:sldId id="470" r:id="rId14"/>
    <p:sldId id="471" r:id="rId15"/>
    <p:sldId id="444" r:id="rId16"/>
    <p:sldId id="448" r:id="rId17"/>
    <p:sldId id="436" r:id="rId18"/>
    <p:sldId id="437" r:id="rId19"/>
    <p:sldId id="442" r:id="rId20"/>
    <p:sldId id="438" r:id="rId21"/>
    <p:sldId id="446" r:id="rId22"/>
    <p:sldId id="447" r:id="rId23"/>
    <p:sldId id="449" r:id="rId24"/>
    <p:sldId id="450" r:id="rId25"/>
    <p:sldId id="451" r:id="rId26"/>
    <p:sldId id="445" r:id="rId27"/>
    <p:sldId id="435" r:id="rId28"/>
    <p:sldId id="439" r:id="rId29"/>
    <p:sldId id="440" r:id="rId30"/>
    <p:sldId id="452" r:id="rId31"/>
    <p:sldId id="453" r:id="rId32"/>
    <p:sldId id="472" r:id="rId33"/>
    <p:sldId id="427" r:id="rId34"/>
    <p:sldId id="473" r:id="rId35"/>
    <p:sldId id="413" r:id="rId36"/>
    <p:sldId id="414" r:id="rId3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116" d="100"/>
          <a:sy n="116" d="100"/>
        </p:scale>
        <p:origin x="102" y="32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3/11/16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3/11/16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6725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573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002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65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>
                <a:solidFill>
                  <a:srgbClr val="F3BE60"/>
                </a:solidFill>
              </a:rPr>
              <a:t>Въпроси</a:t>
            </a:r>
            <a:r>
              <a:rPr lang="en-US" sz="6600" b="1" dirty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59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3/11/16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648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156#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156#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7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156#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156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156#1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6#1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1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156#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156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156#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6#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 fontScale="92500"/>
          </a:bodyPr>
          <a:lstStyle/>
          <a:p>
            <a:r>
              <a:rPr lang="bg-BG" dirty="0"/>
              <a:t>Цикли със стъпка, </a:t>
            </a:r>
            <a:r>
              <a:rPr lang="en-US" dirty="0"/>
              <a:t>While, Do…While</a:t>
            </a:r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/>
              <a:t>трейнърски</a:t>
            </a:r>
            <a:r>
              <a:rPr lang="bg-BG" dirty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770812" y="3135071"/>
            <a:ext cx="3709546" cy="3073478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TextBox 15"/>
          <p:cNvSpPr txBox="1"/>
          <p:nvPr/>
        </p:nvSpPr>
        <p:spPr>
          <a:xfrm rot="576164">
            <a:off x="5314866" y="3423421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въведе число в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/>
              <a:t> 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…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/>
              <a:t>]</a:t>
            </a:r>
            <a:endParaRPr lang="bg-BG" dirty="0"/>
          </a:p>
          <a:p>
            <a:pPr lvl="1"/>
            <a:r>
              <a:rPr lang="bg-BG" dirty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Число в диапазона </a:t>
            </a:r>
            <a:r>
              <a:rPr lang="en-US" dirty="0"/>
              <a:t>[1…100]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28315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Integer.parseInt(console.nextLine());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 &lt; 1 || num &gt; 100)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System.out.println("Invalid number!");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= Integer.parseInt(console.nextLine());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System.out.println("The number is: " + num);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https://judge.softuni.bg/Contests/Practice/Index/156#5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322" y="2667000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Цикли със стъпка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две естествени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НОД(67</a:t>
            </a:r>
            <a:r>
              <a:rPr lang="en-US" sz="3000" dirty="0"/>
              <a:t>, 1</a:t>
            </a:r>
            <a:r>
              <a:rPr lang="bg-BG" sz="3000" dirty="0"/>
              <a:t>8)</a:t>
            </a:r>
            <a:r>
              <a:rPr lang="en-US" sz="3000" dirty="0"/>
              <a:t> = </a:t>
            </a:r>
            <a:r>
              <a:rPr lang="bg-BG" sz="3000" dirty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/>
              <a:t>Алгоритъм на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/>
              <a:t> за намиране на НОД</a:t>
            </a:r>
            <a:r>
              <a:rPr lang="en-US" sz="3200" dirty="0"/>
              <a:t>:</a:t>
            </a:r>
            <a:endParaRPr lang="bg-BG" sz="3200" dirty="0"/>
          </a:p>
          <a:p>
            <a:pPr lvl="1">
              <a:lnSpc>
                <a:spcPct val="110000"/>
              </a:lnSpc>
            </a:pPr>
            <a:r>
              <a:rPr lang="bg-BG" sz="3000" dirty="0"/>
              <a:t>Докато не достигнем остатък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/>
              <a:t>Взимаме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Най-голям общ делител</a:t>
            </a:r>
            <a:r>
              <a:rPr lang="en-US" dirty="0"/>
              <a:t> (</a:t>
            </a:r>
            <a:r>
              <a:rPr lang="bg-BG" dirty="0"/>
              <a:t>НОД</a:t>
            </a:r>
            <a:r>
              <a:rPr lang="en-US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12</a:t>
            </a:r>
            <a:endParaRPr lang="en-US" sz="3000" dirty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НОД(15, 9) = 3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228012" y="4343400"/>
            <a:ext cx="320443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oldB =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 = a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 = oldB;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10, 10</a:t>
            </a:r>
            <a:r>
              <a:rPr lang="bg-BG" sz="3000" dirty="0">
                <a:solidFill>
                  <a:prstClr val="white"/>
                </a:solidFill>
              </a:rPr>
              <a:t>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>
                <a:solidFill>
                  <a:prstClr val="white"/>
                </a:solidFill>
              </a:rPr>
              <a:t>1</a:t>
            </a:r>
            <a:r>
              <a:rPr lang="en-US" sz="3000" dirty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</a:t>
            </a:r>
            <a:r>
              <a:rPr lang="en-US" sz="3000" dirty="0">
                <a:solidFill>
                  <a:prstClr val="white"/>
                </a:solidFill>
              </a:rPr>
              <a:t>100, 88</a:t>
            </a:r>
            <a:r>
              <a:rPr lang="bg-BG" sz="3000" dirty="0">
                <a:solidFill>
                  <a:prstClr val="white"/>
                </a:solidFill>
              </a:rPr>
              <a:t>) = </a:t>
            </a:r>
            <a:r>
              <a:rPr lang="en-US" sz="3000" dirty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Да се въведат цели числа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 и да се намери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НОД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41057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Integer.parseInt(console.nextLine());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Integer.parseInt(console.nextLine());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(b != 0)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oldB =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 = a % 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 = oldB;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+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https://judge.softuni.bg/Contests/Practice/Index/156#6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1814" y="4970600"/>
            <a:ext cx="11125198" cy="820600"/>
          </a:xfrm>
        </p:spPr>
        <p:txBody>
          <a:bodyPr/>
          <a:lstStyle/>
          <a:p>
            <a:r>
              <a:rPr lang="en-US" dirty="0"/>
              <a:t>Do…While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1814" y="5757966"/>
            <a:ext cx="11125198" cy="719034"/>
          </a:xfrm>
        </p:spPr>
        <p:txBody>
          <a:bodyPr/>
          <a:lstStyle/>
          <a:p>
            <a:r>
              <a:rPr lang="bg-BG" dirty="0"/>
              <a:t>Повторение докато</a:t>
            </a:r>
            <a:r>
              <a:rPr lang="en-US" dirty="0"/>
              <a:t> </a:t>
            </a:r>
            <a:r>
              <a:rPr lang="bg-BG" dirty="0"/>
              <a:t>е</a:t>
            </a:r>
            <a:r>
              <a:rPr lang="en-US" dirty="0"/>
              <a:t> </a:t>
            </a:r>
            <a:r>
              <a:rPr lang="bg-BG" dirty="0"/>
              <a:t>изпълнено условието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18212" y="609600"/>
            <a:ext cx="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875212" y="3034134"/>
            <a:ext cx="2286000" cy="1589174"/>
            <a:chOff x="4875212" y="3186534"/>
            <a:chExt cx="2286000" cy="1589174"/>
          </a:xfrm>
        </p:grpSpPr>
        <p:sp>
          <p:nvSpPr>
            <p:cNvPr id="10" name="Flowchart: Decision 9"/>
            <p:cNvSpPr/>
            <p:nvPr/>
          </p:nvSpPr>
          <p:spPr>
            <a:xfrm>
              <a:off x="4875212" y="3186534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6016" y="3694221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75212" y="1219200"/>
            <a:ext cx="2286000" cy="926910"/>
            <a:chOff x="2586252" y="1101100"/>
            <a:chExt cx="2286000" cy="926910"/>
          </a:xfrm>
        </p:grpSpPr>
        <p:sp>
          <p:nvSpPr>
            <p:cNvPr id="15" name="Rectangle 14"/>
            <p:cNvSpPr/>
            <p:nvPr/>
          </p:nvSpPr>
          <p:spPr>
            <a:xfrm>
              <a:off x="2586252" y="1101100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35477" y="1309897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8" name="Elbow Connector 17"/>
          <p:cNvCxnSpPr>
            <a:endCxn id="15" idx="1"/>
          </p:cNvCxnSpPr>
          <p:nvPr/>
        </p:nvCxnSpPr>
        <p:spPr>
          <a:xfrm rot="16200000" flipV="1">
            <a:off x="3950677" y="2607191"/>
            <a:ext cx="2158041" cy="308969"/>
          </a:xfrm>
          <a:prstGeom prst="bentConnector4">
            <a:avLst>
              <a:gd name="adj1" fmla="val 52"/>
              <a:gd name="adj2" fmla="val 39484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008812" y="3828721"/>
            <a:ext cx="1219200" cy="585956"/>
          </a:xfrm>
          <a:prstGeom prst="bentConnector3">
            <a:avLst>
              <a:gd name="adj1" fmla="val 1003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66320" y="3272135"/>
            <a:ext cx="986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вярно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039304" y="3272135"/>
            <a:ext cx="131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/>
              <a:t>невярно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85" y="2146110"/>
            <a:ext cx="2512427" cy="189370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470259" y="1685668"/>
            <a:ext cx="3581401" cy="2429132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386602" y="2784561"/>
              <a:ext cx="1435203" cy="476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do-while</a:t>
              </a:r>
            </a:p>
          </p:txBody>
        </p:sp>
      </p:grpSp>
      <p:cxnSp>
        <p:nvCxnSpPr>
          <p:cNvPr id="12" name="Straight Arrow Connector 11"/>
          <p:cNvCxnSpPr>
            <a:endCxn id="10" idx="0"/>
          </p:cNvCxnSpPr>
          <p:nvPr/>
        </p:nvCxnSpPr>
        <p:spPr>
          <a:xfrm>
            <a:off x="6018212" y="2133600"/>
            <a:ext cx="0" cy="9005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145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За естествено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да се изчисли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…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Пример: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!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/>
              <a:t> *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*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en-US" dirty="0"/>
              <a:t> </a:t>
            </a:r>
            <a:r>
              <a:rPr lang="bg-BG" dirty="0"/>
              <a:t>=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120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Изчисляване на факториел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0223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Integer.parseInt(console.nextLine());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fact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fact = fact *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System.out.println(fact);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1412" y="2950899"/>
            <a:ext cx="202170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n!</a:t>
            </a:r>
          </a:p>
        </p:txBody>
      </p:sp>
    </p:spTree>
    <p:extLst>
      <p:ext uri="{BB962C8B-B14F-4D97-AF65-F5344CB8AC3E}">
        <p14:creationId xmlns:p14="http://schemas.microsoft.com/office/powerpoint/2010/main" val="3267403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сумират цифрите на цяло положително число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5634: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en-US" dirty="0"/>
              <a:t>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 +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</a:t>
            </a:r>
            <a:r>
              <a:rPr lang="en-US" dirty="0"/>
              <a:t>=</a:t>
            </a:r>
            <a:r>
              <a:rPr lang="bg-BG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Сумиране на цифрите на число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590800"/>
            <a:ext cx="10366376" cy="30223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Integer.parseInt(console.nextLine());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= sum +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%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/ 10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System.out.println("Sum of digits: " + sum);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https://judge.softuni.bg/Contests/Practice/Index/156#8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246812" y="3268641"/>
            <a:ext cx="4419600" cy="1143000"/>
          </a:xfrm>
          <a:prstGeom prst="wedgeRoundRectCallout">
            <a:avLst>
              <a:gd name="adj1" fmla="val -61525"/>
              <a:gd name="adj2" fmla="val 443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%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връща последната цифра на числото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95461" y="4527176"/>
            <a:ext cx="6434224" cy="654034"/>
          </a:xfrm>
          <a:prstGeom prst="wedgeRoundRectCallout">
            <a:avLst>
              <a:gd name="adj1" fmla="val -58481"/>
              <a:gd name="adj2" fmla="val -118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/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10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изтрива последната цифра на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55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/>
              <a:t>Безкрайни цикли и оператор </a:t>
            </a:r>
            <a:r>
              <a:rPr lang="en-US" dirty="0">
                <a:latin typeface="Consolas" panose="020B0609020204030204" pitchFamily="49" charset="0"/>
              </a:rPr>
              <a:t>break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81200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while(true)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2812" y="4336363"/>
            <a:ext cx="10366376" cy="15142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(;;)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System.out.println("Infinite loop");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17" y="2184864"/>
            <a:ext cx="2052637" cy="11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54" y="4587481"/>
            <a:ext cx="1969179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/>
              <a:t>цикъл със стъпка</a:t>
            </a:r>
          </a:p>
          <a:p>
            <a:pPr lvl="1"/>
            <a:r>
              <a:rPr lang="bg-BG" dirty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/>
              <a:t>цикъл</a:t>
            </a:r>
            <a:endParaRPr lang="en-US" dirty="0"/>
          </a:p>
          <a:p>
            <a:pPr lvl="1"/>
            <a:r>
              <a:rPr lang="bg-BG" dirty="0"/>
              <a:t>безкраен цикъл и оператор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0"/>
            <a:r>
              <a:rPr lang="bg-BG" dirty="0"/>
              <a:t>По-сложни задачи с вложени цикли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, ако се дели единствено на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/>
                  <a:t> и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Прости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43</a:t>
                </a:r>
                <a:r>
                  <a:rPr lang="bg-BG" sz="3000" dirty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/>
                  <a:t>= 3 * 7,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Едно число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/>
                  <a:t> </a:t>
                </a:r>
                <a:r>
                  <a:rPr lang="bg-BG" sz="3200" dirty="0"/>
                  <a:t>е просто, ако се дели</a:t>
                </a:r>
                <a:r>
                  <a:rPr lang="en-US" sz="3200" dirty="0"/>
                  <a:t> </a:t>
                </a:r>
                <a:r>
                  <a:rPr lang="bg-BG" sz="3200" dirty="0"/>
                  <a:t>на число между </a:t>
                </a:r>
                <a:r>
                  <a:rPr lang="bg-BG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/>
                  <a:t> и</a:t>
                </a:r>
                <a:r>
                  <a:rPr lang="en-US" sz="3200" dirty="0"/>
                  <a:t> </a:t>
                </a:r>
                <a:r>
                  <a:rPr lang="en-US" sz="32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/>
                  <a:t>Алгоритъм за проверка дали число е </a:t>
                </a:r>
                <a:r>
                  <a:rPr lang="bg-BG" sz="3200" dirty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Ако не се раздели, значи е просто</a:t>
                </a:r>
                <a:endParaRPr lang="en-US" dirty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/>
                  <a:t>Оптимизация: вместо до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/>
                  <a:t> </a:t>
                </a:r>
                <a:r>
                  <a:rPr lang="bg-BG" dirty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 rotWithShape="0"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990600"/>
            <a:ext cx="1036637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Integer.parseInt(console.nextLine());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boolean prime = true;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2; i &lt;= Math.sqrt(n); i++)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i == 0) 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(prime) { System.out.println("Prime"); }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System.out.println("Not prime");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2484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9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898260" y="3810000"/>
            <a:ext cx="4294496" cy="704249"/>
          </a:xfrm>
          <a:prstGeom prst="wedgeRoundRectCallout">
            <a:avLst>
              <a:gd name="adj1" fmla="val -61280"/>
              <a:gd name="adj2" fmla="val -35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967404" y="3886200"/>
            <a:ext cx="1066800" cy="1025856"/>
          </a:xfrm>
          <a:prstGeom prst="bentConnector3">
            <a:avLst>
              <a:gd name="adj1" fmla="val 14339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18" y="3105739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Да се напише програма, която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/>
              <a:t>При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Оператор </a:t>
            </a:r>
            <a:r>
              <a:rPr lang="en-US" dirty="0"/>
              <a:t>break </a:t>
            </a:r>
            <a:r>
              <a:rPr lang="bg-BG" dirty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933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(true)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System.out.print("Enter even number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= Integer.parseInt(console.nextLine());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number </a:t>
            </a:r>
            <a:r>
              <a:rPr lang="bg-BG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System.out.println("The number is not even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System.out.println("Even number entered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n);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Справяне с грешни числа: </a:t>
            </a:r>
            <a:r>
              <a:rPr lang="en-US" dirty="0">
                <a:latin typeface="Consolas" panose="020B0609020204030204" pitchFamily="49" charset="0"/>
              </a:rPr>
              <a:t>try</a:t>
            </a:r>
            <a:r>
              <a:rPr lang="en-US" dirty="0"/>
              <a:t> … </a:t>
            </a:r>
            <a:r>
              <a:rPr lang="en-US" dirty="0">
                <a:latin typeface="Consolas" panose="020B0609020204030204" pitchFamily="49" charset="0"/>
              </a:rPr>
              <a:t>catch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System.out.print("Enter 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Integer.parseInt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(console.nextLine());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(n % 2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System.out.println("The number is not even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(NumberFormatException ex)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System.out.println("Invalid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2360612" y="2667000"/>
            <a:ext cx="5105400" cy="970739"/>
          </a:xfrm>
          <a:prstGeom prst="wedgeRoundRectCallout">
            <a:avLst>
              <a:gd name="adj1" fmla="val -55072"/>
              <a:gd name="adj2" fmla="val 1035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Integer.parseInt(…)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catch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Числата 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/>
              <a:t> са следните: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0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1</a:t>
            </a:r>
            <a:r>
              <a:rPr lang="en-US" noProof="1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F</a:t>
            </a:r>
            <a:r>
              <a:rPr lang="en-US" sz="3600" baseline="-25000" noProof="1"/>
              <a:t>n</a:t>
            </a:r>
            <a:r>
              <a:rPr lang="en-US" noProof="1"/>
              <a:t> = F</a:t>
            </a:r>
            <a:r>
              <a:rPr lang="en-US" sz="3600" baseline="-25000" noProof="1"/>
              <a:t>n-1</a:t>
            </a:r>
            <a:r>
              <a:rPr lang="en-US" noProof="1"/>
              <a:t> + F</a:t>
            </a:r>
            <a:r>
              <a:rPr lang="en-US" sz="3600" baseline="-25000" noProof="1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3973301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Пример: </a:t>
            </a:r>
            <a:r>
              <a:rPr lang="en-US" sz="3200" dirty="0">
                <a:solidFill>
                  <a:prstClr val="white"/>
                </a:solidFill>
              </a:rPr>
              <a:t>F(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>
                <a:solidFill>
                  <a:prstClr val="white"/>
                </a:solidFill>
              </a:rPr>
              <a:t>) =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>
                <a:solidFill>
                  <a:prstClr val="white"/>
                </a:solidFill>
              </a:rPr>
              <a:t>Да се въведе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да се пресметна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40257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Integer.parseInt(console.nextLine());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f0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f1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n-1; i++)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fNext =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f0 = f1;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f1 = fNext;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System.out.println(f1);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r>
              <a:rPr lang="en-US" dirty="0">
                <a:hlinkClick r:id="rId2"/>
              </a:rPr>
              <a:t>1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9736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Integer.parseInt(console.nextLine());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1; row &lt;= n; row++)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1; col &lt;= row; col++)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1) System.out.print("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System.out.print(num);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num++;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System.out.println();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n) {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Integer.parseInt(console.nextLine());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row = 0; row &lt; n; row++)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col = 0; col &lt; n; col++)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num = row + col + 1;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 &gt; n) { num = 2 * n - num;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System.out.print(num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https://judge.softuni.bg/Contests/Practice/Index/156#</a:t>
            </a:r>
            <a:r>
              <a:rPr lang="bg-BG" dirty="0">
                <a:solidFill>
                  <a:prstClr val="white"/>
                </a:solidFill>
                <a:hlinkClick r:id="rId2"/>
              </a:rPr>
              <a:t>13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/>
              <a:t>Цикли </a:t>
            </a:r>
            <a:r>
              <a:rPr lang="bg-BG" dirty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/>
              <a:t>Работа с по-сложни </a:t>
            </a:r>
            <a:r>
              <a:rPr lang="en-US" b="1" dirty="0">
                <a:latin typeface="Consolas" panose="020B0609020204030204" pitchFamily="49" charset="0"/>
              </a:rPr>
              <a:t>for</a:t>
            </a:r>
            <a:r>
              <a:rPr lang="en-US" dirty="0"/>
              <a:t>-</a:t>
            </a:r>
            <a:r>
              <a:rPr lang="bg-BG" dirty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Можем да ползваме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/>
              <a:t>-</a:t>
            </a:r>
            <a:r>
              <a:rPr lang="bg-BG" sz="3200" dirty="0"/>
              <a:t>цикли със 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/>
              <a:t>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/>
              <a:t>Цикли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/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</a:t>
            </a:r>
            <a:r>
              <a:rPr lang="en-US" sz="3200" dirty="0"/>
              <a:t>-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/>
              <a:t> </a:t>
            </a:r>
            <a:r>
              <a:rPr lang="bg-BG" sz="3200" dirty="0"/>
              <a:t>повтаря докато</a:t>
            </a:r>
            <a:br>
              <a:rPr lang="bg-BG" sz="3200" dirty="0"/>
            </a:br>
            <a:r>
              <a:rPr lang="bg-BG" sz="3200" dirty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633073"/>
            <a:ext cx="6885636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28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343400"/>
            <a:ext cx="688563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num++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29983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/>
              <a:t>Благодарности</a:t>
            </a:r>
            <a:r>
              <a:rPr lang="en-US" sz="2400" dirty="0"/>
              <a:t>: </a:t>
            </a:r>
            <a:r>
              <a:rPr lang="bg-BG" sz="2400" dirty="0"/>
              <a:t>настоящият материал може да съдържа части от следните източници</a:t>
            </a:r>
            <a:endParaRPr lang="en-US" sz="2400" dirty="0"/>
          </a:p>
          <a:p>
            <a:pPr lvl="1"/>
            <a:r>
              <a:rPr lang="bg-BG" sz="2000" dirty="0"/>
              <a:t>Книга </a:t>
            </a:r>
            <a:r>
              <a:rPr lang="en-US" sz="2000" dirty="0"/>
              <a:t>"</a:t>
            </a:r>
            <a:r>
              <a:rPr lang="bg-BG" sz="2000" dirty="0">
                <a:hlinkClick r:id="rId4"/>
              </a:rPr>
              <a:t>Основи на програмирането със </a:t>
            </a:r>
            <a:r>
              <a:rPr lang="en-US" sz="2000" dirty="0">
                <a:hlinkClick r:id="rId4"/>
              </a:rPr>
              <a:t>C#"</a:t>
            </a:r>
            <a:r>
              <a:rPr lang="bg-BG" sz="2000" dirty="0"/>
              <a:t> от Светлин Наков и колектив с лиценз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CC-BY-SA</a:t>
            </a:r>
            <a:endParaRPr lang="bg-BG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/>
              <a:t>Безплатни обучения в </a:t>
            </a:r>
            <a:r>
              <a:rPr lang="bg-BG" noProof="1"/>
              <a:t>СофтУни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 </a:t>
            </a:r>
            <a:r>
              <a:rPr lang="en-US" sz="3200" dirty="0"/>
              <a:t>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bg-BG" dirty="0"/>
              <a:t> </a:t>
            </a:r>
            <a:r>
              <a:rPr lang="en-US" dirty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</a:t>
            </a:r>
            <a:r>
              <a:rPr lang="en-US" dirty="0"/>
              <a:t>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/>
              <a:t>СофтУни форуми</a:t>
            </a:r>
            <a:r>
              <a:rPr lang="en-US" noProof="1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bg-BG" dirty="0"/>
              <a:t>със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1 </a:t>
            </a:r>
            <a:r>
              <a:rPr lang="bg-BG" dirty="0"/>
              <a:t>до</a:t>
            </a:r>
            <a:r>
              <a:rPr lang="en-US" dirty="0"/>
              <a:t> N </a:t>
            </a:r>
            <a:r>
              <a:rPr lang="bg-BG" dirty="0"/>
              <a:t>през 3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Integer.parseInt(console.nextLine());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+=3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373824" y="412998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6412" y="3400446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488000" y="3443734"/>
            <a:ext cx="1481307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/>
              <a:t> </a:t>
            </a:r>
            <a:r>
              <a:rPr lang="bg-BG" dirty="0"/>
              <a:t>в обратен ред</a:t>
            </a:r>
            <a:r>
              <a:rPr lang="en-US" dirty="0"/>
              <a:t> (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/>
              <a:t>, …,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</a:t>
            </a:r>
            <a:r>
              <a:rPr lang="en-US" dirty="0"/>
              <a:t>N</a:t>
            </a:r>
            <a:r>
              <a:rPr lang="bg-BG" dirty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97616" y="3443735"/>
            <a:ext cx="1033816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2456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Integer.parseInt(console.nextLine());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&gt;= 1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System.out.println(i);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585312" y="3456613"/>
            <a:ext cx="2362200" cy="1070309"/>
          </a:xfrm>
          <a:prstGeom prst="wedgeRoundRectCallout">
            <a:avLst>
              <a:gd name="adj1" fmla="val -104930"/>
              <a:gd name="adj2" fmla="val -283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</a:t>
            </a:r>
            <a:r>
              <a:rPr lang="bg-BG" dirty="0">
                <a:hlinkClick r:id="rId2"/>
              </a:rPr>
              <a:t>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395014" y="4556528"/>
            <a:ext cx="1872836" cy="1419677"/>
          </a:xfrm>
          <a:prstGeom prst="wedgeRoundRectCallout">
            <a:avLst>
              <a:gd name="adj1" fmla="val -70826"/>
              <a:gd name="adj2" fmla="val -888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Обърнато условие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 &gt;=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/>
              <a:t> до</a:t>
            </a:r>
            <a:r>
              <a:rPr lang="en-US" dirty="0"/>
              <a:t> </a:t>
            </a:r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Числата от 1 до </a:t>
            </a:r>
            <a:r>
              <a:rPr lang="en-US" dirty="0"/>
              <a:t>2</a:t>
            </a:r>
            <a:r>
              <a:rPr lang="en-US" baseline="30000" dirty="0"/>
              <a:t>n</a:t>
            </a:r>
            <a:r>
              <a:rPr lang="bg-BG" dirty="0"/>
              <a:t> с </a:t>
            </a:r>
            <a:r>
              <a:rPr lang="en-US" dirty="0"/>
              <a:t>for-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55660" y="3247725"/>
            <a:ext cx="963304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/>
              <a:t>: 2</a:t>
            </a:r>
            <a:r>
              <a:rPr lang="bg-BG" baseline="30000" dirty="0"/>
              <a:t>0</a:t>
            </a:r>
            <a:r>
              <a:rPr lang="bg-BG" dirty="0"/>
              <a:t>, 2</a:t>
            </a:r>
            <a:r>
              <a:rPr lang="bg-BG" baseline="30000" dirty="0"/>
              <a:t>2</a:t>
            </a:r>
            <a:r>
              <a:rPr lang="bg-BG" dirty="0"/>
              <a:t>, 2</a:t>
            </a:r>
            <a:r>
              <a:rPr lang="bg-BG" baseline="30000" dirty="0"/>
              <a:t>4</a:t>
            </a:r>
            <a:r>
              <a:rPr lang="bg-BG" dirty="0"/>
              <a:t>, 2</a:t>
            </a:r>
            <a:r>
              <a:rPr lang="bg-BG" baseline="30000" dirty="0"/>
              <a:t>8</a:t>
            </a:r>
            <a:r>
              <a:rPr lang="bg-BG" dirty="0"/>
              <a:t>, …, 2</a:t>
            </a:r>
            <a:r>
              <a:rPr lang="en-US" baseline="30000" dirty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10: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1024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26314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(int i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 &lt;=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i+=2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2 * 2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https://judge.softuni.bg/Contests/Practice/Index/156#3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45516" y="3933972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/>
              <a:t>While </a:t>
            </a:r>
            <a:r>
              <a:rPr lang="bg-BG" dirty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/>
              <a:t>Да се отпечатат всички числа </a:t>
            </a:r>
            <a:r>
              <a:rPr lang="en-US" sz="3200" dirty="0"/>
              <a:t>≤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/>
              <a:t> от редицата: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/>
              <a:t>, …</a:t>
            </a:r>
          </a:p>
          <a:p>
            <a:pPr lvl="1"/>
            <a:r>
              <a:rPr lang="bg-BG" sz="3000" dirty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Редица числа 2</a:t>
            </a:r>
            <a:r>
              <a:rPr lang="en-US" dirty="0"/>
              <a:t>k</a:t>
            </a:r>
            <a:r>
              <a:rPr lang="bg-BG" dirty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k =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 &lt;= 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System.out.println(num);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 =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https://judge.softuni.bg/Contests/Practice/Index/156#4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551612" y="2848883"/>
            <a:ext cx="4191000" cy="1171428"/>
          </a:xfrm>
          <a:prstGeom prst="wedgeRoundRectCallout">
            <a:avLst>
              <a:gd name="adj1" fmla="val -95375"/>
              <a:gd name="adj2" fmla="val -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</a:t>
            </a:r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63, …</a:t>
            </a: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2180</Words>
  <Application>Microsoft Office PowerPoint</Application>
  <PresentationFormat>Custom</PresentationFormat>
  <Paragraphs>388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1_SoftUni 16x9</vt:lpstr>
      <vt:lpstr>Работа с по-сложни цикли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PowerPoint Presentation</vt:lpstr>
      <vt:lpstr>Най-голям общ делител (НОД)</vt:lpstr>
      <vt:lpstr>Най-голям общ делител (НОД)</vt:lpstr>
      <vt:lpstr>Алгоритъм на Евклид за НОД</vt:lpstr>
      <vt:lpstr>Do…While цикъл</vt:lpstr>
      <vt:lpstr>Изчисляване на факториел</vt:lpstr>
      <vt:lpstr>Сумиране на цифрите на число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catch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PowerPoint Presentation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2016-11-03T22:17:12Z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